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5"/>
  </p:notesMasterIdLst>
  <p:handoutMasterIdLst>
    <p:handoutMasterId r:id="rId36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0" r:id="rId23"/>
    <p:sldId id="356" r:id="rId24"/>
    <p:sldId id="357" r:id="rId25"/>
    <p:sldId id="366" r:id="rId26"/>
    <p:sldId id="336" r:id="rId27"/>
    <p:sldId id="364" r:id="rId28"/>
    <p:sldId id="365" r:id="rId29"/>
    <p:sldId id="372" r:id="rId30"/>
    <p:sldId id="371" r:id="rId31"/>
    <p:sldId id="368" r:id="rId32"/>
    <p:sldId id="367" r:id="rId33"/>
    <p:sldId id="353" r:id="rId34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0"/>
            <p14:sldId id="356"/>
            <p14:sldId id="357"/>
            <p14:sldId id="366"/>
            <p14:sldId id="336"/>
            <p14:sldId id="364"/>
            <p14:sldId id="365"/>
            <p14:sldId id="372"/>
            <p14:sldId id="371"/>
            <p14:sldId id="368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40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04.08.17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04.08.17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smtClean="0"/>
              <a:t>Case </a:t>
            </a:r>
            <a:r>
              <a:rPr lang="de-DE" altLang="zh-CN" dirty="0" smtClean="0"/>
              <a:t>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01893" cy="926339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</a:t>
            </a:r>
            <a:r>
              <a:rPr lang="en-US" altLang="zh-CN" dirty="0" smtClean="0"/>
              <a:t>analysis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</a:t>
            </a:r>
            <a:r>
              <a:rPr lang="en-US" altLang="zh-CN" sz="2400" dirty="0" smtClean="0"/>
              <a:t>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</a:t>
            </a:r>
            <a:r>
              <a:rPr lang="en-US" altLang="zh-CN" sz="2400" dirty="0" smtClean="0"/>
              <a:t>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</a:t>
            </a:r>
            <a:r>
              <a:rPr lang="en-US" altLang="zh-CN" sz="2000" dirty="0" smtClean="0"/>
              <a:t>flow —— directional </a:t>
            </a:r>
            <a:r>
              <a:rPr lang="en-US" altLang="zh-CN" sz="2000" dirty="0" smtClean="0"/>
              <a:t>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</a:t>
            </a:r>
            <a:r>
              <a:rPr lang="de-DE" altLang="zh-CN" sz="2000" dirty="0" smtClean="0"/>
              <a:t>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</a:t>
            </a:r>
            <a:r>
              <a:rPr lang="en-US" altLang="zh-CN" sz="2000" dirty="0" smtClean="0"/>
              <a:t>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F</a:t>
            </a:r>
            <a:r>
              <a:rPr lang="en-US" altLang="zh-CN" dirty="0" smtClean="0"/>
              <a:t>ailure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Sensor, </a:t>
            </a:r>
            <a:r>
              <a:rPr lang="en-US" altLang="zh-CN" sz="2200" dirty="0" smtClean="0">
                <a:solidFill>
                  <a:srgbClr val="FF0000"/>
                </a:solidFill>
              </a:rPr>
              <a:t> IED</a:t>
            </a:r>
            <a:r>
              <a:rPr lang="de-DE" altLang="zh-CN" sz="2200" dirty="0" smtClean="0">
                <a:solidFill>
                  <a:srgbClr val="FF0000"/>
                </a:solidFill>
              </a:rPr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DMS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smtClean="0"/>
              <a:t>hree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357077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6056923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</a:t>
            </a:r>
            <a:r>
              <a:rPr lang="en-US" altLang="zh-CN" sz="2000" dirty="0" smtClean="0">
                <a:solidFill>
                  <a:prstClr val="black"/>
                </a:solidFill>
              </a:rPr>
              <a:t>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chain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</a:t>
            </a:r>
            <a:r>
              <a:rPr lang="en-US" altLang="zh-CN" sz="2000" dirty="0" smtClean="0"/>
              <a:t>(</a:t>
            </a:r>
            <a:r>
              <a:rPr lang="en-US" altLang="zh-CN" sz="2000" dirty="0" smtClean="0"/>
              <a:t>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General data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496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reliability.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68" y="845229"/>
            <a:ext cx="7369578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4" y="2774462"/>
            <a:ext cx="875323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</a:t>
            </a:r>
            <a:r>
              <a:rPr lang="en-US" altLang="zh-CN" dirty="0" smtClean="0"/>
              <a:t>ra</a:t>
            </a:r>
            <a:r>
              <a:rPr lang="en-US" altLang="zh-CN" dirty="0" smtClean="0"/>
              <a:t>lized Automation</a:t>
            </a:r>
            <a:r>
              <a:rPr lang="en-US" altLang="zh-CN" dirty="0" smtClean="0"/>
              <a:t>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2" y="4792996"/>
            <a:ext cx="8262206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7" y="4767349"/>
            <a:ext cx="8504346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0" y="4554982"/>
            <a:ext cx="8859280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0" y="4628623"/>
            <a:ext cx="8364819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0" y="4650153"/>
            <a:ext cx="788361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 smtClean="0">
                <a:solidFill>
                  <a:srgbClr val="FF0000"/>
                </a:solidFill>
              </a:rPr>
              <a:t>One</a:t>
            </a:r>
            <a:r>
              <a:rPr lang="de-DE" altLang="zh-CN" sz="2000" dirty="0" smtClean="0">
                <a:solidFill>
                  <a:srgbClr val="FF0000"/>
                </a:solidFill>
              </a:rPr>
              <a:t>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4000"/>
            <a:ext cx="777630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9" y="4826000"/>
            <a:ext cx="7929061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PSAU-</a:t>
            </a:r>
            <a:r>
              <a:rPr lang="en-US" altLang="zh-CN" dirty="0"/>
              <a:t>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0338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PSAU-backup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0" y="1687467"/>
            <a:ext cx="8209480" cy="294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0" y="4806462"/>
            <a:ext cx="811989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</a:t>
            </a:r>
            <a:r>
              <a:rPr lang="en-US" altLang="zh-CN" sz="2400" dirty="0" smtClean="0">
                <a:solidFill>
                  <a:prstClr val="black"/>
                </a:solidFill>
              </a:rPr>
              <a:t>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</a:t>
            </a:r>
            <a:r>
              <a:rPr lang="en-US" altLang="zh-CN" sz="2400" dirty="0" smtClean="0">
                <a:solidFill>
                  <a:prstClr val="black"/>
                </a:solidFill>
              </a:rPr>
              <a:t>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,</a:t>
            </a:r>
            <a:r>
              <a:rPr lang="en-US" altLang="zh-CN" sz="2000" dirty="0" smtClean="0"/>
              <a:t>IDE4L </a:t>
            </a:r>
            <a:r>
              <a:rPr lang="en-US" altLang="zh-CN" sz="2000" dirty="0"/>
              <a:t>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</a:t>
            </a:r>
            <a:r>
              <a:rPr lang="en-US" altLang="zh-CN" sz="2000" dirty="0" smtClean="0"/>
              <a:t>separation </a:t>
            </a:r>
            <a:r>
              <a:rPr lang="en-US" altLang="zh-CN" sz="2000" dirty="0"/>
              <a:t>on IED can significantly improve the reliability of sensor, especially for </a:t>
            </a:r>
            <a:r>
              <a:rPr lang="en-US" altLang="zh-CN" sz="2000" dirty="0" smtClean="0"/>
              <a:t>CCPC</a:t>
            </a:r>
            <a:r>
              <a:rPr lang="en-US" altLang="zh-CN" sz="2000" dirty="0"/>
              <a:t>. But the PSAU migration can also play the same role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</a:t>
            </a:r>
            <a:r>
              <a:rPr lang="en-US" altLang="zh-CN" sz="2000" dirty="0" smtClean="0"/>
              <a:t>powerful </a:t>
            </a:r>
            <a:r>
              <a:rPr lang="en-US" altLang="zh-CN" sz="2000" dirty="0"/>
              <a:t>means of protection, with a strong protective effect all use cases of IED and PSAU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</a:t>
            </a:r>
            <a:r>
              <a:rPr lang="en-US" altLang="zh-CN" sz="2000" dirty="0" smtClean="0"/>
              <a:t>targeted </a:t>
            </a:r>
            <a:r>
              <a:rPr lang="en-US" altLang="zh-CN" sz="2000" dirty="0"/>
              <a:t>for the protection of DMS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especially </a:t>
            </a:r>
            <a:r>
              <a:rPr lang="en-US" altLang="zh-CN" sz="2000" dirty="0"/>
              <a:t>irreplaceable for </a:t>
            </a:r>
            <a:r>
              <a:rPr lang="en-US" altLang="zh-CN" sz="2000" dirty="0" smtClean="0"/>
              <a:t>NDU.</a:t>
            </a:r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backup </a:t>
            </a:r>
            <a:r>
              <a:rPr lang="en-US" altLang="zh-CN" sz="2000" dirty="0" smtClean="0"/>
              <a:t>strategy can </a:t>
            </a:r>
            <a:r>
              <a:rPr lang="en-US" altLang="zh-CN" sz="2000" dirty="0" smtClean="0"/>
              <a:t>slightly </a:t>
            </a:r>
            <a:r>
              <a:rPr lang="en-US" altLang="zh-CN" sz="2000" dirty="0"/>
              <a:t>decrease risks </a:t>
            </a:r>
            <a:r>
              <a:rPr lang="en-US" altLang="zh-CN" sz="2000" dirty="0" smtClean="0"/>
              <a:t>of MVPC, MVRTM, MVSE</a:t>
            </a:r>
            <a:r>
              <a:rPr lang="en-US" altLang="zh-CN" sz="2000" dirty="0"/>
              <a:t>,MVSF in case of DMS failure.</a:t>
            </a:r>
          </a:p>
          <a:p>
            <a:r>
              <a:rPr lang="en-US" altLang="zh-CN" sz="2000" dirty="0" smtClean="0"/>
              <a:t>Bad</a:t>
            </a:r>
            <a:r>
              <a:rPr lang="en-US" altLang="zh-CN" sz="2000" dirty="0"/>
              <a:t>/Missing data detection/correction mainly protects MVSE.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</a:t>
            </a:r>
            <a:r>
              <a:rPr lang="en-US" altLang="zh-CN" sz="2400" u="sng" dirty="0" smtClean="0"/>
              <a:t>tools</a:t>
            </a:r>
            <a:r>
              <a:rPr lang="en-US" altLang="zh-CN" sz="2400" dirty="0" smtClean="0"/>
              <a:t> 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 (</a:t>
            </a:r>
            <a:r>
              <a:rPr lang="en-US" altLang="zh-CN" sz="2400" dirty="0" smtClean="0"/>
              <a:t>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</a:t>
            </a:r>
            <a:r>
              <a:rPr lang="en-US" altLang="zh-CN" sz="2400" u="sng" dirty="0" smtClean="0"/>
              <a:t>analysis</a:t>
            </a:r>
            <a:r>
              <a:rPr lang="en-US" altLang="zh-CN" sz="2400" dirty="0" smtClean="0"/>
              <a:t> (</a:t>
            </a:r>
            <a:r>
              <a:rPr lang="en-US" altLang="zh-CN" sz="2400" dirty="0" smtClean="0"/>
              <a:t>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</a:t>
            </a:r>
            <a:r>
              <a:rPr lang="de-DE" altLang="zh-CN" sz="2400" dirty="0" smtClean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 smtClean="0"/>
              <a:t>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</a:t>
            </a:r>
            <a:r>
              <a:rPr lang="en-US" altLang="zh-CN" sz="2400" dirty="0" smtClean="0"/>
              <a:t>system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</a:t>
            </a:r>
            <a:r>
              <a:rPr lang="en-US" altLang="zh-CN" sz="1600" dirty="0" smtClean="0"/>
              <a:t>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smtClean="0"/>
              <a:t>functions </a:t>
            </a:r>
            <a:r>
              <a:rPr lang="en-US" altLang="zh-CN" sz="2000" dirty="0" smtClean="0"/>
              <a:t>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555</TotalTime>
  <Words>1695</Words>
  <Application>Microsoft Macintosh PowerPoint</Application>
  <PresentationFormat>全屏显示(4:3)</PresentationFormat>
  <Paragraphs>198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Failure </vt:lpstr>
      <vt:lpstr>Performance analysis Calculation method of dependability</vt:lpstr>
      <vt:lpstr>Protection approaches General data</vt:lpstr>
      <vt:lpstr>Performance analysis Centralized Automation(CA)</vt:lpstr>
      <vt:lpstr>Performance analysis IDE4L</vt:lpstr>
      <vt:lpstr>Protection approaches IED separation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Protection approaches PSAU-backup strategy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112</cp:revision>
  <cp:lastPrinted>2015-12-23T08:25:11Z</cp:lastPrinted>
  <dcterms:created xsi:type="dcterms:W3CDTF">2017-04-11T14:01:11Z</dcterms:created>
  <dcterms:modified xsi:type="dcterms:W3CDTF">2017-08-04T10:56:16Z</dcterms:modified>
</cp:coreProperties>
</file>